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5" r:id="rId3"/>
    <p:sldId id="285" r:id="rId4"/>
    <p:sldId id="266" r:id="rId5"/>
    <p:sldId id="298" r:id="rId6"/>
    <p:sldId id="267" r:id="rId7"/>
    <p:sldId id="259" r:id="rId8"/>
    <p:sldId id="260" r:id="rId9"/>
    <p:sldId id="286" r:id="rId10"/>
    <p:sldId id="290" r:id="rId11"/>
    <p:sldId id="261" r:id="rId12"/>
    <p:sldId id="289" r:id="rId13"/>
    <p:sldId id="296" r:id="rId14"/>
    <p:sldId id="288" r:id="rId15"/>
    <p:sldId id="272" r:id="rId16"/>
    <p:sldId id="274" r:id="rId17"/>
    <p:sldId id="275" r:id="rId18"/>
    <p:sldId id="276" r:id="rId19"/>
    <p:sldId id="277" r:id="rId20"/>
    <p:sldId id="278" r:id="rId21"/>
    <p:sldId id="282" r:id="rId22"/>
    <p:sldId id="280" r:id="rId23"/>
    <p:sldId id="281" r:id="rId24"/>
    <p:sldId id="292" r:id="rId25"/>
    <p:sldId id="293" r:id="rId26"/>
    <p:sldId id="294" r:id="rId27"/>
    <p:sldId id="295" r:id="rId28"/>
    <p:sldId id="297" r:id="rId29"/>
    <p:sldId id="264" r:id="rId30"/>
    <p:sldId id="27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0"/>
    <p:restoredTop sz="85095" autoAdjust="0"/>
  </p:normalViewPr>
  <p:slideViewPr>
    <p:cSldViewPr>
      <p:cViewPr varScale="1">
        <p:scale>
          <a:sx n="62" d="100"/>
          <a:sy n="62" d="100"/>
        </p:scale>
        <p:origin x="1626"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E1771-A7B1-4A91-958F-4C50DD45F4D7}" type="datetimeFigureOut">
              <a:rPr lang="en-PH" smtClean="0"/>
              <a:t>02/11/2019</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B96F3-AB3B-4A44-870F-2FBB5484A874}" type="slidenum">
              <a:rPr lang="en-PH" smtClean="0"/>
              <a:t>‹#›</a:t>
            </a:fld>
            <a:endParaRPr lang="en-PH"/>
          </a:p>
        </p:txBody>
      </p:sp>
    </p:spTree>
    <p:extLst>
      <p:ext uri="{BB962C8B-B14F-4D97-AF65-F5344CB8AC3E}">
        <p14:creationId xmlns:p14="http://schemas.microsoft.com/office/powerpoint/2010/main" val="1357733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72118" y="2362200"/>
            <a:ext cx="5186082" cy="685801"/>
          </a:xfrm>
        </p:spPr>
        <p:txBody>
          <a:bodyPr>
            <a:normAutofit/>
          </a:bodyPr>
          <a:lstStyle>
            <a:lvl1pPr algn="r">
              <a:defRPr sz="4400"/>
            </a:lvl1pPr>
          </a:lstStyle>
          <a:p>
            <a:r>
              <a:rPr lang="en-US" dirty="0"/>
              <a:t>Click to edit</a:t>
            </a:r>
          </a:p>
        </p:txBody>
      </p:sp>
      <p:sp>
        <p:nvSpPr>
          <p:cNvPr id="3" name="Subtitle 2"/>
          <p:cNvSpPr>
            <a:spLocks noGrp="1"/>
          </p:cNvSpPr>
          <p:nvPr>
            <p:ph type="subTitle" idx="1"/>
          </p:nvPr>
        </p:nvSpPr>
        <p:spPr>
          <a:xfrm>
            <a:off x="3272118" y="3048001"/>
            <a:ext cx="5181600" cy="990600"/>
          </a:xfrm>
        </p:spPr>
        <p:txBody>
          <a:bodyPr>
            <a:normAutofit/>
          </a:bodyPr>
          <a:lstStyle>
            <a:lvl1pPr marL="0" indent="0" algn="r">
              <a:buNone/>
              <a:defRPr sz="20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19050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0"/>
            <a:ext cx="5867400" cy="5516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lumMod val="50000"/>
                    <a:lumOff val="50000"/>
                  </a:schemeClr>
                </a:solidFill>
                <a:effectLs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Content Placeholder 2"/>
          <p:cNvSpPr>
            <a:spLocks noGrp="1"/>
          </p:cNvSpPr>
          <p:nvPr>
            <p:ph sz="half" idx="1"/>
          </p:nvPr>
        </p:nvSpPr>
        <p:spPr>
          <a:xfrm>
            <a:off x="6096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 style</a:t>
            </a:r>
          </a:p>
        </p:txBody>
      </p:sp>
      <p:sp>
        <p:nvSpPr>
          <p:cNvPr id="3" name="Text Placeholder 2"/>
          <p:cNvSpPr>
            <a:spLocks noGrp="1"/>
          </p:cNvSpPr>
          <p:nvPr>
            <p:ph type="body" idx="1"/>
          </p:nvPr>
        </p:nvSpPr>
        <p:spPr>
          <a:xfrm>
            <a:off x="609600" y="1535113"/>
            <a:ext cx="38877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3887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38893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38893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28559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685800"/>
            <a:ext cx="49593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981200"/>
            <a:ext cx="28559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lumMod val="50000"/>
                    <a:lumOff val="50000"/>
                  </a:schemeClr>
                </a:solidFill>
                <a:effectLst/>
              </a:defRPr>
            </a:lvl1pPr>
          </a:lstStyle>
          <a:p>
            <a:r>
              <a:rPr lang="en-US" dirty="0"/>
              <a:t>Click to edit Master title style</a:t>
            </a:r>
          </a:p>
        </p:txBody>
      </p:sp>
      <p:sp>
        <p:nvSpPr>
          <p:cNvPr id="3" name="Picture Placeholder 2"/>
          <p:cNvSpPr>
            <a:spLocks noGrp="1"/>
          </p:cNvSpPr>
          <p:nvPr>
            <p:ph type="pic" idx="1"/>
          </p:nvPr>
        </p:nvSpPr>
        <p:spPr>
          <a:xfrm>
            <a:off x="1792288" y="838201"/>
            <a:ext cx="5486400" cy="3889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1671" y="609600"/>
            <a:ext cx="7960658" cy="838200"/>
          </a:xfrm>
          <a:prstGeom prst="rect">
            <a:avLst/>
          </a:prstGeom>
        </p:spPr>
        <p:txBody>
          <a:bodyPr vert="horz" lIns="91440" tIns="45720" rIns="91440" bIns="45720" rtlCol="0" anchor="ctr">
            <a:normAutofit/>
          </a:bodyPr>
          <a:lstStyle/>
          <a:p>
            <a:r>
              <a:rPr lang="en-US" dirty="0"/>
              <a:t>Click to edit title style</a:t>
            </a:r>
          </a:p>
        </p:txBody>
      </p:sp>
      <p:sp>
        <p:nvSpPr>
          <p:cNvPr id="3" name="Text Placeholder 2"/>
          <p:cNvSpPr>
            <a:spLocks noGrp="1"/>
          </p:cNvSpPr>
          <p:nvPr>
            <p:ph type="body" idx="1"/>
          </p:nvPr>
        </p:nvSpPr>
        <p:spPr>
          <a:xfrm>
            <a:off x="605118" y="1524000"/>
            <a:ext cx="7933764" cy="4602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kern="1200">
          <a:solidFill>
            <a:schemeClr val="tx1">
              <a:lumMod val="50000"/>
              <a:lumOff val="50000"/>
            </a:schemeClr>
          </a:solidFill>
          <a:effectLst/>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acebook.com/DiversityDialoguesIndia/" TargetMode="External"/><Relationship Id="rId2" Type="http://schemas.openxmlformats.org/officeDocument/2006/relationships/hyperlink" Target="http://orinam.ne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Navtej_Singh_Johar_v._Union_of_India" TargetMode="External"/><Relationship Id="rId2" Type="http://schemas.openxmlformats.org/officeDocument/2006/relationships/hyperlink" Target="https://en.wikipedia.org/wiki/Justice_K._S._Puttaswamy_(Retd.)_and_Anr._vs_Union_Of_India_And_Or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3505200"/>
          </a:xfrm>
        </p:spPr>
        <p:txBody>
          <a:bodyPr>
            <a:noAutofit/>
          </a:bodyPr>
          <a:lstStyle/>
          <a:p>
            <a:pPr algn="ctr"/>
            <a:r>
              <a:rPr lang="en-US" sz="5400" b="1" dirty="0">
                <a:solidFill>
                  <a:schemeClr val="tx1"/>
                </a:solidFill>
              </a:rPr>
              <a:t>PROTECTIONS FOR LGBTQ IN INDIA</a:t>
            </a:r>
            <a:br>
              <a:rPr lang="en-US" sz="5400" b="1" dirty="0">
                <a:solidFill>
                  <a:schemeClr val="tx1"/>
                </a:solidFill>
              </a:rPr>
            </a:br>
            <a:r>
              <a:rPr lang="en-US" b="1" dirty="0">
                <a:solidFill>
                  <a:schemeClr val="tx1"/>
                </a:solidFill>
              </a:rPr>
              <a:t> </a:t>
            </a:r>
            <a:br>
              <a:rPr lang="en-US" b="1" dirty="0">
                <a:solidFill>
                  <a:schemeClr val="tx1"/>
                </a:solidFill>
              </a:rPr>
            </a:br>
            <a:r>
              <a:rPr lang="en-US" sz="3200" b="1" i="1" spc="300" dirty="0">
                <a:solidFill>
                  <a:schemeClr val="tx1"/>
                </a:solidFill>
                <a:latin typeface="Apple Chancery" charset="0"/>
                <a:ea typeface="Apple Chancery" charset="0"/>
                <a:cs typeface="Apple Chancery" charset="0"/>
              </a:rPr>
              <a:t>WHERE ARE WE AFTER 2019 ??</a:t>
            </a:r>
            <a:endParaRPr lang="en-GB" sz="3200" b="1" i="1" spc="300" dirty="0">
              <a:solidFill>
                <a:schemeClr val="tx1"/>
              </a:solidFill>
              <a:latin typeface="Apple Chancery" charset="0"/>
              <a:ea typeface="Apple Chancery" charset="0"/>
              <a:cs typeface="Apple Chancery" charset="0"/>
            </a:endParaRPr>
          </a:p>
        </p:txBody>
      </p:sp>
      <p:sp>
        <p:nvSpPr>
          <p:cNvPr id="3" name="Subtitle 2"/>
          <p:cNvSpPr>
            <a:spLocks noGrp="1"/>
          </p:cNvSpPr>
          <p:nvPr>
            <p:ph type="subTitle" idx="1"/>
          </p:nvPr>
        </p:nvSpPr>
        <p:spPr>
          <a:xfrm>
            <a:off x="228600" y="3505200"/>
            <a:ext cx="8610600" cy="3352800"/>
          </a:xfrm>
        </p:spPr>
        <p:txBody>
          <a:bodyPr>
            <a:noAutofit/>
          </a:bodyPr>
          <a:lstStyle/>
          <a:p>
            <a:pPr algn="ctr"/>
            <a:r>
              <a:rPr lang="en-US" sz="3600" b="1" spc="600" dirty="0">
                <a:solidFill>
                  <a:schemeClr val="tx2"/>
                </a:solidFill>
              </a:rPr>
              <a:t>Dr. </a:t>
            </a:r>
            <a:r>
              <a:rPr lang="en-US" sz="3600" b="1" spc="600" dirty="0" err="1">
                <a:solidFill>
                  <a:schemeClr val="tx2"/>
                </a:solidFill>
              </a:rPr>
              <a:t>Tanay</a:t>
            </a:r>
            <a:r>
              <a:rPr lang="en-US" sz="3600" b="1" spc="600" dirty="0">
                <a:solidFill>
                  <a:schemeClr val="tx2"/>
                </a:solidFill>
              </a:rPr>
              <a:t> </a:t>
            </a:r>
            <a:r>
              <a:rPr lang="en-US" sz="3600" b="1" spc="600" dirty="0" err="1">
                <a:solidFill>
                  <a:schemeClr val="tx2"/>
                </a:solidFill>
              </a:rPr>
              <a:t>Maiti</a:t>
            </a:r>
            <a:endParaRPr lang="en-GB" sz="3600" b="1" spc="600" dirty="0">
              <a:solidFill>
                <a:schemeClr val="tx2"/>
              </a:solidFill>
            </a:endParaRPr>
          </a:p>
          <a:p>
            <a:pPr algn="ctr"/>
            <a:r>
              <a:rPr lang="en-GB" sz="2800" b="1" dirty="0">
                <a:solidFill>
                  <a:schemeClr val="tx1"/>
                </a:solidFill>
              </a:rPr>
              <a:t>       </a:t>
            </a:r>
            <a:r>
              <a:rPr lang="en-US" sz="2400" b="1" dirty="0">
                <a:solidFill>
                  <a:schemeClr val="tx1"/>
                </a:solidFill>
              </a:rPr>
              <a:t>DNB Psych, DPM, </a:t>
            </a:r>
            <a:r>
              <a:rPr lang="en-US" sz="2400" b="1" dirty="0" err="1">
                <a:solidFill>
                  <a:schemeClr val="tx1"/>
                </a:solidFill>
              </a:rPr>
              <a:t>MRCPsych</a:t>
            </a:r>
            <a:r>
              <a:rPr lang="en-US" sz="2400" b="1" dirty="0">
                <a:solidFill>
                  <a:schemeClr val="tx1"/>
                </a:solidFill>
              </a:rPr>
              <a:t> (A)</a:t>
            </a:r>
          </a:p>
          <a:p>
            <a:pPr algn="ctr"/>
            <a:r>
              <a:rPr lang="en-US" sz="2400" b="1" dirty="0">
                <a:solidFill>
                  <a:schemeClr val="tx1"/>
                </a:solidFill>
              </a:rPr>
              <a:t>           Psychiatrist</a:t>
            </a:r>
            <a:r>
              <a:rPr lang="en-GB" sz="2400" b="1" dirty="0">
                <a:solidFill>
                  <a:schemeClr val="tx1"/>
                </a:solidFill>
              </a:rPr>
              <a:t>, </a:t>
            </a:r>
            <a:r>
              <a:rPr lang="en-US" sz="2400" b="1" dirty="0">
                <a:solidFill>
                  <a:schemeClr val="tx1"/>
                </a:solidFill>
              </a:rPr>
              <a:t>AIIMS, Bhubaneswar</a:t>
            </a:r>
          </a:p>
          <a:p>
            <a:pPr algn="ctr"/>
            <a:r>
              <a:rPr lang="en-US" sz="2400" b="1" dirty="0">
                <a:solidFill>
                  <a:schemeClr val="tx1"/>
                </a:solidFill>
              </a:rPr>
              <a:t>     Fellow, Dr. R.N.M Foundation, NIMHANS</a:t>
            </a:r>
          </a:p>
          <a:p>
            <a:pPr algn="ctr"/>
            <a:r>
              <a:rPr lang="en-US" sz="2400" b="1" dirty="0">
                <a:solidFill>
                  <a:schemeClr val="tx1"/>
                </a:solidFill>
              </a:rPr>
              <a:t>	Representing: Indian institute of Sexology, Bhubaneswar</a:t>
            </a:r>
            <a:endParaRPr lang="en-GB" sz="2400" dirty="0">
              <a:solidFill>
                <a:schemeClr val="tx1"/>
              </a:solidFill>
            </a:endParaRPr>
          </a:p>
          <a:p>
            <a:pPr algn="ctr"/>
            <a:r>
              <a:rPr lang="en-US" sz="2400" dirty="0">
                <a:solidFill>
                  <a:schemeClr val="tx1"/>
                </a:solidFill>
              </a:rPr>
              <a:t>    </a:t>
            </a:r>
            <a:endParaRPr lang="en-US" sz="2400" b="1" dirty="0">
              <a:solidFill>
                <a:schemeClr val="tx1"/>
              </a:solidFill>
            </a:endParaRPr>
          </a:p>
          <a:p>
            <a:pPr lvl="0" algn="ctr"/>
            <a:r>
              <a:rPr lang="en-US" sz="2400" b="1" dirty="0">
                <a:solidFill>
                  <a:schemeClr val="tx1"/>
                </a:solidFill>
              </a:rPr>
              <a:t>                         </a:t>
            </a:r>
            <a:endParaRPr lang="en-GB" sz="2400" dirty="0">
              <a:solidFill>
                <a:schemeClr val="tx1"/>
              </a:solidFill>
            </a:endParaRPr>
          </a:p>
          <a:p>
            <a:pPr algn="ctr"/>
            <a:endParaRPr lang="en-US" sz="2800" dirty="0">
              <a:solidFill>
                <a:schemeClr val="tx1"/>
              </a:solidFill>
            </a:endParaRPr>
          </a:p>
        </p:txBody>
      </p:sp>
    </p:spTree>
    <p:extLst>
      <p:ext uri="{BB962C8B-B14F-4D97-AF65-F5344CB8AC3E}">
        <p14:creationId xmlns:p14="http://schemas.microsoft.com/office/powerpoint/2010/main" val="3473445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Movies: then and now</a:t>
            </a:r>
          </a:p>
        </p:txBody>
      </p:sp>
      <p:sp>
        <p:nvSpPr>
          <p:cNvPr id="3" name="Content Placeholder 2"/>
          <p:cNvSpPr>
            <a:spLocks noGrp="1"/>
          </p:cNvSpPr>
          <p:nvPr>
            <p:ph idx="1"/>
          </p:nvPr>
        </p:nvSpPr>
        <p:spPr/>
        <p:txBody>
          <a:bodyPr/>
          <a:lstStyle/>
          <a:p>
            <a:r>
              <a:rPr lang="is-IS" dirty="0">
                <a:solidFill>
                  <a:schemeClr val="tx1"/>
                </a:solidFill>
              </a:rPr>
              <a:t>Fire 1996</a:t>
            </a:r>
          </a:p>
          <a:p>
            <a:pPr marL="0" indent="0">
              <a:buNone/>
            </a:pPr>
            <a:endParaRPr lang="is-IS" dirty="0">
              <a:solidFill>
                <a:schemeClr val="tx1"/>
              </a:solidFill>
            </a:endParaRPr>
          </a:p>
          <a:p>
            <a:r>
              <a:rPr lang="is-IS" dirty="0">
                <a:solidFill>
                  <a:schemeClr val="tx1"/>
                </a:solidFill>
              </a:rPr>
              <a:t>Dostana 2008</a:t>
            </a:r>
          </a:p>
          <a:p>
            <a:pPr marL="0" indent="0">
              <a:buNone/>
            </a:pPr>
            <a:endParaRPr lang="is-IS" dirty="0">
              <a:solidFill>
                <a:schemeClr val="tx1"/>
              </a:solidFill>
            </a:endParaRPr>
          </a:p>
          <a:p>
            <a:r>
              <a:rPr lang="is-IS" dirty="0">
                <a:solidFill>
                  <a:schemeClr val="tx1"/>
                </a:solidFill>
              </a:rPr>
              <a:t>Dunno Y 2010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490330"/>
            <a:ext cx="2794000" cy="358140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700" y="1612900"/>
            <a:ext cx="2495550" cy="36099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1000" y="1612900"/>
            <a:ext cx="3302000" cy="3797300"/>
          </a:xfrm>
          <a:prstGeom prst="rect">
            <a:avLst/>
          </a:prstGeom>
        </p:spPr>
      </p:pic>
    </p:spTree>
    <p:extLst>
      <p:ext uri="{BB962C8B-B14F-4D97-AF65-F5344CB8AC3E}">
        <p14:creationId xmlns:p14="http://schemas.microsoft.com/office/powerpoint/2010/main" val="213341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solidFill>
                  <a:schemeClr val="tx1"/>
                </a:solidFill>
              </a:rPr>
              <a:t>Members of LGBTQIA can find help at  </a:t>
            </a:r>
            <a:r>
              <a:rPr lang="en-US" b="1" dirty="0" err="1">
                <a:solidFill>
                  <a:schemeClr val="tx1"/>
                </a:solidFill>
              </a:rPr>
              <a:t>iCall</a:t>
            </a:r>
            <a:r>
              <a:rPr lang="en-US" b="1" dirty="0">
                <a:solidFill>
                  <a:schemeClr val="tx1"/>
                </a:solidFill>
              </a:rPr>
              <a:t> </a:t>
            </a:r>
            <a:r>
              <a:rPr lang="en-US" dirty="0">
                <a:solidFill>
                  <a:schemeClr val="tx1"/>
                </a:solidFill>
              </a:rPr>
              <a:t>022-25521111</a:t>
            </a:r>
          </a:p>
          <a:p>
            <a:r>
              <a:rPr lang="en-US" dirty="0">
                <a:solidFill>
                  <a:schemeClr val="tx1"/>
                </a:solidFill>
              </a:rPr>
              <a:t> </a:t>
            </a:r>
            <a:r>
              <a:rPr lang="en-US" b="1" dirty="0" err="1">
                <a:solidFill>
                  <a:schemeClr val="tx1"/>
                </a:solidFill>
              </a:rPr>
              <a:t>Sahay</a:t>
            </a:r>
            <a:r>
              <a:rPr lang="en-US" b="1" dirty="0">
                <a:solidFill>
                  <a:schemeClr val="tx1"/>
                </a:solidFill>
              </a:rPr>
              <a:t> </a:t>
            </a:r>
            <a:r>
              <a:rPr lang="en-US" dirty="0">
                <a:solidFill>
                  <a:schemeClr val="tx1"/>
                </a:solidFill>
              </a:rPr>
              <a:t>is 24X7 LGBT helpline can be reached at (toll free) 1800-2000-113</a:t>
            </a:r>
          </a:p>
          <a:p>
            <a:r>
              <a:rPr lang="en-US" b="1" dirty="0" err="1">
                <a:solidFill>
                  <a:schemeClr val="tx1"/>
                </a:solidFill>
              </a:rPr>
              <a:t>Sahodari</a:t>
            </a:r>
            <a:r>
              <a:rPr lang="en-US" b="1" dirty="0">
                <a:solidFill>
                  <a:schemeClr val="tx1"/>
                </a:solidFill>
              </a:rPr>
              <a:t> </a:t>
            </a:r>
            <a:r>
              <a:rPr lang="en-US" dirty="0">
                <a:solidFill>
                  <a:schemeClr val="tx1"/>
                </a:solidFill>
              </a:rPr>
              <a:t>is a helpline for transgender community, dial 76397 41916 </a:t>
            </a:r>
          </a:p>
          <a:p>
            <a:r>
              <a:rPr lang="en-US" b="1" dirty="0" err="1">
                <a:solidFill>
                  <a:schemeClr val="tx1"/>
                </a:solidFill>
              </a:rPr>
              <a:t>Sahodaran</a:t>
            </a:r>
            <a:r>
              <a:rPr lang="en-US" b="1" dirty="0">
                <a:solidFill>
                  <a:schemeClr val="tx1"/>
                </a:solidFill>
              </a:rPr>
              <a:t> </a:t>
            </a:r>
            <a:r>
              <a:rPr lang="en-US" dirty="0">
                <a:solidFill>
                  <a:schemeClr val="tx1"/>
                </a:solidFill>
              </a:rPr>
              <a:t>works with LGBTQIA+ people in Tamil Nadu - 98418 65423 or 044 23470486</a:t>
            </a:r>
          </a:p>
          <a:p>
            <a:r>
              <a:rPr lang="en-US" b="1" dirty="0" err="1">
                <a:solidFill>
                  <a:schemeClr val="tx1"/>
                </a:solidFill>
              </a:rPr>
              <a:t>Orinam</a:t>
            </a:r>
            <a:r>
              <a:rPr lang="en-US" dirty="0">
                <a:solidFill>
                  <a:schemeClr val="tx1"/>
                </a:solidFill>
              </a:rPr>
              <a:t>, an all-volunteer LGBTIQA+ collective based in Chennai, can be reached at 98415 57983</a:t>
            </a:r>
          </a:p>
        </p:txBody>
      </p:sp>
    </p:spTree>
    <p:extLst>
      <p:ext uri="{BB962C8B-B14F-4D97-AF65-F5344CB8AC3E}">
        <p14:creationId xmlns:p14="http://schemas.microsoft.com/office/powerpoint/2010/main" val="1632483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chemeClr val="tx1"/>
                </a:solidFill>
                <a:hlinkClick r:id="rId2"/>
              </a:rPr>
              <a:t>Orinam </a:t>
            </a:r>
            <a:r>
              <a:rPr lang="en-US" dirty="0">
                <a:solidFill>
                  <a:schemeClr val="tx1"/>
                </a:solidFill>
              </a:rPr>
              <a:t>in Chennai</a:t>
            </a:r>
          </a:p>
          <a:p>
            <a:pPr marL="0" indent="0">
              <a:buNone/>
            </a:pPr>
            <a:endParaRPr lang="en-US" dirty="0">
              <a:solidFill>
                <a:schemeClr val="tx1"/>
              </a:solidFill>
            </a:endParaRPr>
          </a:p>
          <a:p>
            <a:r>
              <a:rPr lang="en-US" b="1" dirty="0">
                <a:solidFill>
                  <a:schemeClr val="tx1"/>
                </a:solidFill>
                <a:hlinkClick r:id="rId3"/>
              </a:rPr>
              <a:t>Diversity Dialogues</a:t>
            </a:r>
            <a:r>
              <a:rPr lang="en-US" dirty="0">
                <a:solidFill>
                  <a:schemeClr val="tx1"/>
                </a:solidFill>
              </a:rPr>
              <a:t> in Bangalore</a:t>
            </a:r>
          </a:p>
          <a:p>
            <a:endParaRPr lang="en-US" dirty="0">
              <a:solidFill>
                <a:schemeClr val="tx1"/>
              </a:solidFill>
            </a:endParaRPr>
          </a:p>
          <a:p>
            <a:r>
              <a:rPr lang="en-US" dirty="0" err="1">
                <a:solidFill>
                  <a:schemeClr val="tx1"/>
                </a:solidFill>
              </a:rPr>
              <a:t>Humsafar</a:t>
            </a:r>
            <a:r>
              <a:rPr lang="en-US" dirty="0">
                <a:solidFill>
                  <a:schemeClr val="tx1"/>
                </a:solidFill>
              </a:rPr>
              <a:t> Trust Mumbai </a:t>
            </a:r>
          </a:p>
        </p:txBody>
      </p:sp>
    </p:spTree>
    <p:extLst>
      <p:ext uri="{BB962C8B-B14F-4D97-AF65-F5344CB8AC3E}">
        <p14:creationId xmlns:p14="http://schemas.microsoft.com/office/powerpoint/2010/main" val="1576369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676401"/>
            <a:ext cx="5943600" cy="3200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671" y="2247900"/>
            <a:ext cx="8171330" cy="234924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838200"/>
            <a:ext cx="6553200" cy="5598666"/>
          </a:xfrm>
          <a:prstGeom prst="rect">
            <a:avLst/>
          </a:prstGeom>
        </p:spPr>
      </p:pic>
    </p:spTree>
    <p:extLst>
      <p:ext uri="{BB962C8B-B14F-4D97-AF65-F5344CB8AC3E}">
        <p14:creationId xmlns:p14="http://schemas.microsoft.com/office/powerpoint/2010/main" val="7802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Occupational protection</a:t>
            </a:r>
          </a:p>
        </p:txBody>
      </p:sp>
      <p:sp>
        <p:nvSpPr>
          <p:cNvPr id="3" name="Content Placeholder 2"/>
          <p:cNvSpPr>
            <a:spLocks noGrp="1"/>
          </p:cNvSpPr>
          <p:nvPr>
            <p:ph idx="1"/>
          </p:nvPr>
        </p:nvSpPr>
        <p:spPr/>
        <p:txBody>
          <a:bodyPr>
            <a:normAutofit fontScale="92500"/>
          </a:bodyPr>
          <a:lstStyle/>
          <a:p>
            <a:r>
              <a:rPr lang="en-US" dirty="0">
                <a:solidFill>
                  <a:schemeClr val="tx1"/>
                </a:solidFill>
              </a:rPr>
              <a:t>You are safe when you are </a:t>
            </a:r>
            <a:r>
              <a:rPr lang="en-US" dirty="0">
                <a:solidFill>
                  <a:srgbClr val="00B050"/>
                </a:solidFill>
              </a:rPr>
              <a:t>economically independent !</a:t>
            </a:r>
          </a:p>
          <a:p>
            <a:r>
              <a:rPr lang="en-US" dirty="0">
                <a:solidFill>
                  <a:schemeClr val="tx1"/>
                </a:solidFill>
              </a:rPr>
              <a:t>India’s loss in GDP due to homophobia and transphobia up to $32 billion, or 1.7% of our GDP (Radcliffe, 2016)</a:t>
            </a:r>
          </a:p>
          <a:p>
            <a:r>
              <a:rPr lang="en-US" dirty="0">
                <a:solidFill>
                  <a:schemeClr val="tx1"/>
                </a:solidFill>
              </a:rPr>
              <a:t>State based initiatives</a:t>
            </a:r>
          </a:p>
          <a:p>
            <a:r>
              <a:rPr lang="en-US" dirty="0">
                <a:solidFill>
                  <a:schemeClr val="tx1"/>
                </a:solidFill>
              </a:rPr>
              <a:t>IIM Bangalore’s </a:t>
            </a:r>
            <a:r>
              <a:rPr lang="en-US" dirty="0" err="1">
                <a:solidFill>
                  <a:schemeClr val="tx1"/>
                </a:solidFill>
              </a:rPr>
              <a:t>QUEst</a:t>
            </a:r>
            <a:r>
              <a:rPr lang="en-US" dirty="0">
                <a:solidFill>
                  <a:schemeClr val="tx1"/>
                </a:solidFill>
              </a:rPr>
              <a:t>; Google, Facebook and </a:t>
            </a:r>
            <a:r>
              <a:rPr lang="en-US" dirty="0" err="1">
                <a:solidFill>
                  <a:schemeClr val="tx1"/>
                </a:solidFill>
              </a:rPr>
              <a:t>Youtube</a:t>
            </a:r>
            <a:r>
              <a:rPr lang="en-US" dirty="0">
                <a:solidFill>
                  <a:schemeClr val="tx1"/>
                </a:solidFill>
              </a:rPr>
              <a:t> introduced rainbow pride </a:t>
            </a:r>
            <a:r>
              <a:rPr lang="en-US" dirty="0" err="1">
                <a:solidFill>
                  <a:schemeClr val="tx1"/>
                </a:solidFill>
              </a:rPr>
              <a:t>colours</a:t>
            </a:r>
            <a:r>
              <a:rPr lang="en-US" dirty="0">
                <a:solidFill>
                  <a:schemeClr val="tx1"/>
                </a:solidFill>
              </a:rPr>
              <a:t> </a:t>
            </a:r>
          </a:p>
          <a:p>
            <a:r>
              <a:rPr lang="en-US" dirty="0">
                <a:solidFill>
                  <a:schemeClr val="accent2"/>
                </a:solidFill>
              </a:rPr>
              <a:t>Gap in pink tourism</a:t>
            </a:r>
          </a:p>
          <a:p>
            <a:endParaRPr lang="en-US" dirty="0">
              <a:solidFill>
                <a:schemeClr val="tx1"/>
              </a:solidFill>
            </a:endParaRPr>
          </a:p>
        </p:txBody>
      </p:sp>
    </p:spTree>
    <p:extLst>
      <p:ext uri="{BB962C8B-B14F-4D97-AF65-F5344CB8AC3E}">
        <p14:creationId xmlns:p14="http://schemas.microsoft.com/office/powerpoint/2010/main" val="781043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endParaRPr lang="en-US" sz="3200"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0430" y="1524000"/>
            <a:ext cx="7283140" cy="46021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474177"/>
            <a:ext cx="7909575" cy="568464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4301" y="0"/>
            <a:ext cx="6007100" cy="6462874"/>
          </a:xfrm>
          <a:prstGeom prst="rect">
            <a:avLst/>
          </a:prstGeom>
        </p:spPr>
      </p:pic>
    </p:spTree>
    <p:extLst>
      <p:ext uri="{BB962C8B-B14F-4D97-AF65-F5344CB8AC3E}">
        <p14:creationId xmlns:p14="http://schemas.microsoft.com/office/powerpoint/2010/main" val="50917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
                                        <p:tgtEl>
                                          <p:spTgt spid="6"/>
                                        </p:tgtEl>
                                      </p:cBhvr>
                                    </p:animEffect>
                                    <p:anim calcmode="lin" valueType="num">
                                      <p:cBhvr>
                                        <p:cTn id="14" dur="400" fill="hold"/>
                                        <p:tgtEl>
                                          <p:spTgt spid="6"/>
                                        </p:tgtEl>
                                        <p:attrNameLst>
                                          <p:attrName>ppt_x</p:attrName>
                                        </p:attrNameLst>
                                      </p:cBhvr>
                                      <p:tavLst>
                                        <p:tav tm="0">
                                          <p:val>
                                            <p:strVal val="#ppt_x"/>
                                          </p:val>
                                        </p:tav>
                                        <p:tav tm="100000">
                                          <p:val>
                                            <p:strVal val="#ppt_x"/>
                                          </p:val>
                                        </p:tav>
                                      </p:tavLst>
                                    </p:anim>
                                    <p:anim calcmode="lin" valueType="num">
                                      <p:cBhvr>
                                        <p:cTn id="15" dur="400" fill="hold"/>
                                        <p:tgtEl>
                                          <p:spTgt spid="6"/>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71" y="609600"/>
            <a:ext cx="7960658" cy="914400"/>
          </a:xfrm>
        </p:spPr>
        <p:txBody>
          <a:bodyPr>
            <a:normAutofit/>
          </a:bodyPr>
          <a:lstStyle/>
          <a:p>
            <a:r>
              <a:rPr lang="en-US" b="1" dirty="0">
                <a:solidFill>
                  <a:schemeClr val="tx1"/>
                </a:solidFill>
              </a:rPr>
              <a:t>Work at state levels</a:t>
            </a:r>
            <a:endParaRPr lang="en-US" dirty="0">
              <a:solidFill>
                <a:schemeClr val="tx1"/>
              </a:solidFill>
            </a:endParaRPr>
          </a:p>
        </p:txBody>
      </p:sp>
      <p:sp>
        <p:nvSpPr>
          <p:cNvPr id="3" name="Content Placeholder 2"/>
          <p:cNvSpPr>
            <a:spLocks noGrp="1"/>
          </p:cNvSpPr>
          <p:nvPr>
            <p:ph idx="1"/>
          </p:nvPr>
        </p:nvSpPr>
        <p:spPr/>
        <p:txBody>
          <a:bodyPr/>
          <a:lstStyle/>
          <a:p>
            <a:r>
              <a:rPr lang="en-US" dirty="0">
                <a:solidFill>
                  <a:schemeClr val="tx1"/>
                </a:solidFill>
              </a:rPr>
              <a:t>Tamil Nadu </a:t>
            </a:r>
          </a:p>
          <a:p>
            <a:pPr marL="0" indent="0">
              <a:buNone/>
            </a:pPr>
            <a:r>
              <a:rPr lang="en-US" dirty="0">
                <a:solidFill>
                  <a:schemeClr val="tx1"/>
                </a:solidFill>
              </a:rPr>
              <a:t>• Free registration of lands and ration cards</a:t>
            </a:r>
            <a:br>
              <a:rPr lang="en-US" dirty="0">
                <a:solidFill>
                  <a:schemeClr val="tx1"/>
                </a:solidFill>
              </a:rPr>
            </a:br>
            <a:r>
              <a:rPr lang="en-US" dirty="0">
                <a:solidFill>
                  <a:schemeClr val="tx1"/>
                </a:solidFill>
              </a:rPr>
              <a:t>• Offers soft loans</a:t>
            </a:r>
          </a:p>
          <a:p>
            <a:pPr marL="0" indent="0">
              <a:buNone/>
            </a:pPr>
            <a:r>
              <a:rPr lang="en-US" dirty="0">
                <a:solidFill>
                  <a:schemeClr val="tx1"/>
                </a:solidFill>
              </a:rPr>
              <a:t>• Vocational training</a:t>
            </a:r>
            <a:br>
              <a:rPr lang="en-US" dirty="0">
                <a:solidFill>
                  <a:schemeClr val="tx1"/>
                </a:solidFill>
              </a:rPr>
            </a:br>
            <a:r>
              <a:rPr lang="en-US" dirty="0">
                <a:solidFill>
                  <a:schemeClr val="tx1"/>
                </a:solidFill>
              </a:rPr>
              <a:t>• Free health insurance</a:t>
            </a:r>
            <a:br>
              <a:rPr lang="en-US" dirty="0">
                <a:solidFill>
                  <a:schemeClr val="tx1"/>
                </a:solidFill>
              </a:rPr>
            </a:br>
            <a:r>
              <a:rPr lang="en-US" dirty="0">
                <a:solidFill>
                  <a:schemeClr val="tx1"/>
                </a:solidFill>
              </a:rPr>
              <a:t>• The first state in India, transgender welfare board(2008) </a:t>
            </a:r>
          </a:p>
        </p:txBody>
      </p:sp>
    </p:spTree>
    <p:extLst>
      <p:ext uri="{BB962C8B-B14F-4D97-AF65-F5344CB8AC3E}">
        <p14:creationId xmlns:p14="http://schemas.microsoft.com/office/powerpoint/2010/main" val="526138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dirty="0">
                <a:solidFill>
                  <a:schemeClr val="tx1"/>
                </a:solidFill>
              </a:rPr>
            </a:br>
            <a:r>
              <a:rPr lang="en-US" dirty="0">
                <a:solidFill>
                  <a:schemeClr val="tx1"/>
                </a:solidFill>
              </a:rPr>
              <a:t>Kerala </a:t>
            </a:r>
            <a:br>
              <a:rPr lang="en-US" dirty="0">
                <a:solidFill>
                  <a:schemeClr val="tx1"/>
                </a:solidFill>
              </a:rPr>
            </a:b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solidFill>
                  <a:schemeClr val="tx1"/>
                </a:solidFill>
              </a:rPr>
              <a:t>• By 2017, both Cochin and Trivandrum had welfare boards. </a:t>
            </a:r>
          </a:p>
          <a:p>
            <a:pPr marL="0" indent="0">
              <a:buNone/>
            </a:pPr>
            <a:r>
              <a:rPr lang="en-US" dirty="0">
                <a:solidFill>
                  <a:schemeClr val="tx1"/>
                </a:solidFill>
              </a:rPr>
              <a:t>• Formed a state Transgender Cell for skilling and training</a:t>
            </a:r>
            <a:br>
              <a:rPr lang="en-US" dirty="0">
                <a:solidFill>
                  <a:schemeClr val="tx1"/>
                </a:solidFill>
              </a:rPr>
            </a:br>
            <a:r>
              <a:rPr lang="en-US" dirty="0">
                <a:solidFill>
                  <a:schemeClr val="tx1"/>
                </a:solidFill>
              </a:rPr>
              <a:t>• Issues ID cards( committee headed by the District Collector) </a:t>
            </a:r>
          </a:p>
          <a:p>
            <a:pPr marL="0" indent="0">
              <a:buNone/>
            </a:pPr>
            <a:br>
              <a:rPr lang="en-US" dirty="0">
                <a:solidFill>
                  <a:schemeClr val="tx1"/>
                </a:solidFill>
              </a:rPr>
            </a:br>
            <a:r>
              <a:rPr lang="en-US" dirty="0">
                <a:solidFill>
                  <a:schemeClr val="tx1"/>
                </a:solidFill>
              </a:rPr>
              <a:t>• Offered scholarships for school and higher education</a:t>
            </a:r>
          </a:p>
          <a:p>
            <a:pPr marL="0" indent="0">
              <a:buNone/>
            </a:pPr>
            <a:br>
              <a:rPr lang="en-US" dirty="0">
                <a:solidFill>
                  <a:schemeClr val="tx1"/>
                </a:solidFill>
              </a:rPr>
            </a:br>
            <a:r>
              <a:rPr lang="en-US" dirty="0">
                <a:solidFill>
                  <a:schemeClr val="tx1"/>
                </a:solidFill>
              </a:rPr>
              <a:t>• The University of Kerala has a trans policy </a:t>
            </a:r>
          </a:p>
          <a:p>
            <a:pPr marL="0" indent="0">
              <a:buNone/>
            </a:pPr>
            <a:br>
              <a:rPr lang="en-US" dirty="0">
                <a:solidFill>
                  <a:schemeClr val="tx1"/>
                </a:solidFill>
              </a:rPr>
            </a:br>
            <a:r>
              <a:rPr lang="en-US" dirty="0">
                <a:solidFill>
                  <a:schemeClr val="tx1"/>
                </a:solidFill>
              </a:rPr>
              <a:t>• Teachers have been trained and sensitized( more than 2000 schools) </a:t>
            </a:r>
          </a:p>
          <a:p>
            <a:pPr marL="0" indent="0">
              <a:buNone/>
            </a:pPr>
            <a:r>
              <a:rPr lang="en-US" dirty="0">
                <a:solidFill>
                  <a:schemeClr val="tx1"/>
                </a:solidFill>
              </a:rPr>
              <a:t>• Kochi Metro Rail Limited (KMRL) : in housekeeping, customer care and crowd management</a:t>
            </a:r>
          </a:p>
        </p:txBody>
      </p:sp>
    </p:spTree>
    <p:extLst>
      <p:ext uri="{BB962C8B-B14F-4D97-AF65-F5344CB8AC3E}">
        <p14:creationId xmlns:p14="http://schemas.microsoft.com/office/powerpoint/2010/main" val="1769207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tx1"/>
                </a:solidFill>
              </a:rPr>
              <a:t>Karnataka </a:t>
            </a:r>
          </a:p>
        </p:txBody>
      </p:sp>
      <p:sp>
        <p:nvSpPr>
          <p:cNvPr id="3" name="Content Placeholder 2"/>
          <p:cNvSpPr>
            <a:spLocks noGrp="1"/>
          </p:cNvSpPr>
          <p:nvPr>
            <p:ph idx="1"/>
          </p:nvPr>
        </p:nvSpPr>
        <p:spPr/>
        <p:txBody>
          <a:bodyPr>
            <a:normAutofit/>
          </a:bodyPr>
          <a:lstStyle/>
          <a:p>
            <a:r>
              <a:rPr lang="en-US" dirty="0" err="1">
                <a:solidFill>
                  <a:schemeClr val="tx1"/>
                </a:solidFill>
              </a:rPr>
              <a:t>Akkai</a:t>
            </a:r>
            <a:r>
              <a:rPr lang="en-US" dirty="0">
                <a:solidFill>
                  <a:schemeClr val="tx1"/>
                </a:solidFill>
              </a:rPr>
              <a:t> </a:t>
            </a:r>
            <a:r>
              <a:rPr lang="en-US" dirty="0" err="1">
                <a:solidFill>
                  <a:schemeClr val="tx1"/>
                </a:solidFill>
              </a:rPr>
              <a:t>Padmashali</a:t>
            </a:r>
            <a:r>
              <a:rPr lang="en-US" dirty="0">
                <a:solidFill>
                  <a:schemeClr val="tx1"/>
                </a:solidFill>
              </a:rPr>
              <a:t>’ ‘</a:t>
            </a:r>
            <a:r>
              <a:rPr lang="en-US" dirty="0" err="1">
                <a:solidFill>
                  <a:schemeClr val="tx1"/>
                </a:solidFill>
              </a:rPr>
              <a:t>Ondede</a:t>
            </a:r>
            <a:r>
              <a:rPr lang="en-US" dirty="0">
                <a:solidFill>
                  <a:schemeClr val="tx1"/>
                </a:solidFill>
              </a:rPr>
              <a:t>’ has also joined hands with</a:t>
            </a:r>
            <a:br>
              <a:rPr lang="en-US" dirty="0">
                <a:solidFill>
                  <a:schemeClr val="tx1"/>
                </a:solidFill>
              </a:rPr>
            </a:br>
            <a:r>
              <a:rPr lang="en-US" dirty="0">
                <a:solidFill>
                  <a:schemeClr val="tx1"/>
                </a:solidFill>
              </a:rPr>
              <a:t>the Election Commission (EC) in conducting awareness programs for the transgender community</a:t>
            </a:r>
          </a:p>
          <a:p>
            <a:r>
              <a:rPr lang="en-US" dirty="0">
                <a:solidFill>
                  <a:schemeClr val="tx1"/>
                </a:solidFill>
              </a:rPr>
              <a:t>• Offered a pension scheme for trans individuals from the ages 18 to 64 </a:t>
            </a:r>
          </a:p>
          <a:p>
            <a:endParaRPr lang="en-US" dirty="0">
              <a:solidFill>
                <a:schemeClr val="tx1"/>
              </a:solidFill>
            </a:endParaRPr>
          </a:p>
          <a:p>
            <a:endParaRPr lang="en-US" dirty="0"/>
          </a:p>
        </p:txBody>
      </p:sp>
    </p:spTree>
    <p:extLst>
      <p:ext uri="{BB962C8B-B14F-4D97-AF65-F5344CB8AC3E}">
        <p14:creationId xmlns:p14="http://schemas.microsoft.com/office/powerpoint/2010/main" val="878546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tx1"/>
                </a:solidFill>
              </a:rPr>
              <a:t>Odisha</a:t>
            </a:r>
            <a:r>
              <a:rPr lang="en-US" dirty="0"/>
              <a:t> </a:t>
            </a:r>
          </a:p>
        </p:txBody>
      </p:sp>
      <p:sp>
        <p:nvSpPr>
          <p:cNvPr id="3" name="Content Placeholder 2"/>
          <p:cNvSpPr>
            <a:spLocks noGrp="1"/>
          </p:cNvSpPr>
          <p:nvPr>
            <p:ph idx="1"/>
          </p:nvPr>
        </p:nvSpPr>
        <p:spPr/>
        <p:txBody>
          <a:bodyPr/>
          <a:lstStyle/>
          <a:p>
            <a:pPr marL="0" indent="0">
              <a:buNone/>
            </a:pPr>
            <a:r>
              <a:rPr lang="en-US" dirty="0">
                <a:solidFill>
                  <a:schemeClr val="tx1"/>
                </a:solidFill>
              </a:rPr>
              <a:t>• Issue of BPL cards and free housing schemes</a:t>
            </a:r>
            <a:br>
              <a:rPr lang="en-US" dirty="0">
                <a:solidFill>
                  <a:schemeClr val="tx1"/>
                </a:solidFill>
              </a:rPr>
            </a:br>
            <a:r>
              <a:rPr lang="en-US" dirty="0">
                <a:solidFill>
                  <a:schemeClr val="tx1"/>
                </a:solidFill>
              </a:rPr>
              <a:t>• Provided 100 days of paid work annually </a:t>
            </a:r>
          </a:p>
          <a:p>
            <a:pPr marL="0" indent="0">
              <a:buNone/>
            </a:pPr>
            <a:r>
              <a:rPr lang="en-US" dirty="0">
                <a:solidFill>
                  <a:schemeClr val="tx1"/>
                </a:solidFill>
              </a:rPr>
              <a:t>• Entitled to 5kg of food grains under India’s National Food Security Act</a:t>
            </a:r>
            <a:br>
              <a:rPr lang="en-US" dirty="0">
                <a:solidFill>
                  <a:schemeClr val="tx1"/>
                </a:solidFill>
              </a:rPr>
            </a:br>
            <a:r>
              <a:rPr lang="en-US" dirty="0">
                <a:solidFill>
                  <a:schemeClr val="tx1"/>
                </a:solidFill>
              </a:rPr>
              <a:t>• Pensions and loans to start up businesses </a:t>
            </a:r>
          </a:p>
        </p:txBody>
      </p:sp>
    </p:spTree>
    <p:extLst>
      <p:ext uri="{BB962C8B-B14F-4D97-AF65-F5344CB8AC3E}">
        <p14:creationId xmlns:p14="http://schemas.microsoft.com/office/powerpoint/2010/main" val="458870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tx1"/>
                </a:solidFill>
              </a:rPr>
              <a:t>Objectives</a:t>
            </a:r>
          </a:p>
        </p:txBody>
      </p:sp>
      <p:sp>
        <p:nvSpPr>
          <p:cNvPr id="3" name="Content Placeholder 2"/>
          <p:cNvSpPr>
            <a:spLocks noGrp="1"/>
          </p:cNvSpPr>
          <p:nvPr>
            <p:ph idx="1"/>
          </p:nvPr>
        </p:nvSpPr>
        <p:spPr/>
        <p:txBody>
          <a:bodyPr/>
          <a:lstStyle/>
          <a:p>
            <a:endParaRPr lang="en-US" dirty="0">
              <a:solidFill>
                <a:schemeClr val="tx1"/>
              </a:solidFill>
            </a:endParaRPr>
          </a:p>
          <a:p>
            <a:r>
              <a:rPr lang="en-US" dirty="0">
                <a:solidFill>
                  <a:schemeClr val="tx1"/>
                </a:solidFill>
              </a:rPr>
              <a:t>To discuss the currently available legal and social protections for the LGBTQ population</a:t>
            </a:r>
          </a:p>
          <a:p>
            <a:pPr marL="0" indent="0">
              <a:buNone/>
            </a:pPr>
            <a:endParaRPr lang="en-GB" dirty="0">
              <a:solidFill>
                <a:schemeClr val="tx1"/>
              </a:solidFill>
            </a:endParaRPr>
          </a:p>
          <a:p>
            <a:r>
              <a:rPr lang="en-US" dirty="0">
                <a:solidFill>
                  <a:schemeClr val="tx1"/>
                </a:solidFill>
              </a:rPr>
              <a:t>To address the gap existing in reality and specify the unmet needs regarding the same.</a:t>
            </a:r>
            <a:endParaRPr lang="en-GB" dirty="0">
              <a:solidFill>
                <a:schemeClr val="tx1"/>
              </a:solidFill>
            </a:endParaRPr>
          </a:p>
        </p:txBody>
      </p:sp>
    </p:spTree>
    <p:extLst>
      <p:ext uri="{BB962C8B-B14F-4D97-AF65-F5344CB8AC3E}">
        <p14:creationId xmlns:p14="http://schemas.microsoft.com/office/powerpoint/2010/main" val="1602546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Chhattisgarh </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solidFill>
                  <a:schemeClr val="tx1"/>
                </a:solidFill>
              </a:rPr>
              <a:t>• Eleven departments i.e. Health, Higher Education, Women &amp; Child Development, Social Welfare, Technical Education, School Education, Home, Panchayat and Rural Development, Urban Development, Public Relations and General Administration have announced schemes or activities specifically for the community</a:t>
            </a:r>
          </a:p>
          <a:p>
            <a:pPr marL="0" indent="0">
              <a:buNone/>
            </a:pPr>
            <a:br>
              <a:rPr lang="en-US" dirty="0">
                <a:solidFill>
                  <a:schemeClr val="tx1"/>
                </a:solidFill>
              </a:rPr>
            </a:br>
            <a:r>
              <a:rPr lang="en-US" dirty="0">
                <a:solidFill>
                  <a:schemeClr val="tx1"/>
                </a:solidFill>
              </a:rPr>
              <a:t>• class 8-10 have introduced chapters, so as to sensitize students, parents as well as teachers </a:t>
            </a:r>
          </a:p>
          <a:p>
            <a:pPr marL="0" indent="0">
              <a:buNone/>
            </a:pPr>
            <a:r>
              <a:rPr lang="en-US" dirty="0">
                <a:solidFill>
                  <a:schemeClr val="tx1"/>
                </a:solidFill>
              </a:rPr>
              <a:t>• healthcare provision Thursday OPD in medical colleges and hospitals </a:t>
            </a:r>
          </a:p>
          <a:p>
            <a:pPr marL="0" indent="0">
              <a:buNone/>
            </a:pPr>
            <a:r>
              <a:rPr lang="en-US" dirty="0">
                <a:solidFill>
                  <a:schemeClr val="tx1"/>
                </a:solidFill>
              </a:rPr>
              <a:t>• 2% reservation for housing schemes through Indira </a:t>
            </a:r>
            <a:r>
              <a:rPr lang="en-US" dirty="0" err="1">
                <a:solidFill>
                  <a:schemeClr val="tx1"/>
                </a:solidFill>
              </a:rPr>
              <a:t>Awas</a:t>
            </a:r>
            <a:r>
              <a:rPr lang="en-US" dirty="0">
                <a:solidFill>
                  <a:schemeClr val="tx1"/>
                </a:solidFill>
              </a:rPr>
              <a:t> </a:t>
            </a:r>
            <a:r>
              <a:rPr lang="en-US" dirty="0" err="1">
                <a:solidFill>
                  <a:schemeClr val="tx1"/>
                </a:solidFill>
              </a:rPr>
              <a:t>Yojana</a:t>
            </a:r>
            <a:br>
              <a:rPr lang="en-US" dirty="0">
                <a:solidFill>
                  <a:schemeClr val="tx1"/>
                </a:solidFill>
              </a:rPr>
            </a:br>
            <a:r>
              <a:rPr lang="en-US" dirty="0">
                <a:solidFill>
                  <a:schemeClr val="tx1"/>
                </a:solidFill>
              </a:rPr>
              <a:t>• Free SRS to be provided in government hospitals </a:t>
            </a:r>
          </a:p>
        </p:txBody>
      </p:sp>
    </p:spTree>
    <p:extLst>
      <p:ext uri="{BB962C8B-B14F-4D97-AF65-F5344CB8AC3E}">
        <p14:creationId xmlns:p14="http://schemas.microsoft.com/office/powerpoint/2010/main" val="51612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What are Sexual Rights? </a:t>
            </a:r>
            <a:endParaRPr lang="en-US" dirty="0">
              <a:solidFill>
                <a:schemeClr val="tx1"/>
              </a:solidFill>
            </a:endParaRPr>
          </a:p>
        </p:txBody>
      </p:sp>
      <p:sp>
        <p:nvSpPr>
          <p:cNvPr id="3" name="Content Placeholder 2"/>
          <p:cNvSpPr>
            <a:spLocks noGrp="1"/>
          </p:cNvSpPr>
          <p:nvPr>
            <p:ph idx="1"/>
          </p:nvPr>
        </p:nvSpPr>
        <p:spPr/>
        <p:txBody>
          <a:bodyPr>
            <a:normAutofit fontScale="85000" lnSpcReduction="20000"/>
          </a:bodyPr>
          <a:lstStyle/>
          <a:p>
            <a:r>
              <a:rPr lang="en-US" dirty="0">
                <a:solidFill>
                  <a:schemeClr val="tx1"/>
                </a:solidFill>
              </a:rPr>
              <a:t>XV World Congress of Sexology, </a:t>
            </a:r>
          </a:p>
          <a:p>
            <a:r>
              <a:rPr lang="en-US" dirty="0">
                <a:solidFill>
                  <a:schemeClr val="tx1"/>
                </a:solidFill>
              </a:rPr>
              <a:t>Declaration of Sexual Rights, establishing that</a:t>
            </a:r>
          </a:p>
          <a:p>
            <a:r>
              <a:rPr lang="en-US" dirty="0">
                <a:solidFill>
                  <a:schemeClr val="tx1"/>
                </a:solidFill>
              </a:rPr>
              <a:t>“Sexual rights are universal human rights based on the inherent freedom, dignity and equality of all human beings”</a:t>
            </a:r>
          </a:p>
          <a:p>
            <a:r>
              <a:rPr lang="en-US" dirty="0">
                <a:solidFill>
                  <a:schemeClr val="tx1"/>
                </a:solidFill>
              </a:rPr>
              <a:t>Since health is a fundamental human right, so must sexual health be a basic human right</a:t>
            </a:r>
          </a:p>
          <a:p>
            <a:r>
              <a:rPr lang="en-US" dirty="0">
                <a:solidFill>
                  <a:schemeClr val="tx1"/>
                </a:solidFill>
              </a:rPr>
              <a:t>recognize, promote, respect and defend the rights to sexual freedom and sexual autonomy.”</a:t>
            </a:r>
          </a:p>
          <a:p>
            <a:r>
              <a:rPr lang="en-US" i="1" dirty="0">
                <a:solidFill>
                  <a:schemeClr val="tx1"/>
                </a:solidFill>
              </a:rPr>
              <a:t>Source: World Association of Sexology. 1999. Declaration of Sexual Rights. Available at </a:t>
            </a:r>
            <a:r>
              <a:rPr lang="en-US" i="1" dirty="0" err="1">
                <a:solidFill>
                  <a:schemeClr val="tx1"/>
                </a:solidFill>
              </a:rPr>
              <a:t>www.worldsexology.org</a:t>
            </a:r>
            <a:r>
              <a:rPr lang="en-US" i="1" dirty="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522560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171329" cy="838200"/>
          </a:xfrm>
        </p:spPr>
        <p:txBody>
          <a:bodyPr>
            <a:normAutofit fontScale="90000"/>
          </a:bodyPr>
          <a:lstStyle/>
          <a:p>
            <a:r>
              <a:rPr lang="en-US" dirty="0">
                <a:solidFill>
                  <a:schemeClr val="tx1"/>
                </a:solidFill>
              </a:rPr>
              <a:t>sexual rights as the rights of all </a:t>
            </a:r>
          </a:p>
        </p:txBody>
      </p:sp>
      <p:sp>
        <p:nvSpPr>
          <p:cNvPr id="3" name="Content Placeholder 2"/>
          <p:cNvSpPr>
            <a:spLocks noGrp="1"/>
          </p:cNvSpPr>
          <p:nvPr>
            <p:ph idx="1"/>
          </p:nvPr>
        </p:nvSpPr>
        <p:spPr/>
        <p:txBody>
          <a:bodyPr>
            <a:normAutofit fontScale="92500" lnSpcReduction="10000"/>
          </a:bodyPr>
          <a:lstStyle/>
          <a:p>
            <a:r>
              <a:rPr lang="en-US" dirty="0">
                <a:solidFill>
                  <a:schemeClr val="tx1"/>
                </a:solidFill>
              </a:rPr>
              <a:t>to make choices based on consent on who their partners are, what kind of sex they want to engage in, and every other issue regarding their sexuality </a:t>
            </a:r>
          </a:p>
          <a:p>
            <a:r>
              <a:rPr lang="en-US" dirty="0">
                <a:solidFill>
                  <a:schemeClr val="tx1"/>
                </a:solidFill>
              </a:rPr>
              <a:t>to have or not have sex in all contexts including marriage and paid sex </a:t>
            </a:r>
          </a:p>
          <a:p>
            <a:r>
              <a:rPr lang="en-US" dirty="0">
                <a:solidFill>
                  <a:schemeClr val="tx1"/>
                </a:solidFill>
              </a:rPr>
              <a:t>to have sex with one or more people simultaneously if all involved consent to it </a:t>
            </a:r>
          </a:p>
          <a:p>
            <a:r>
              <a:rPr lang="en-US" dirty="0">
                <a:solidFill>
                  <a:schemeClr val="tx1"/>
                </a:solidFill>
              </a:rPr>
              <a:t>to marry or not to marry </a:t>
            </a:r>
          </a:p>
          <a:p>
            <a:r>
              <a:rPr lang="en-US" dirty="0">
                <a:solidFill>
                  <a:schemeClr val="tx1"/>
                </a:solidFill>
              </a:rPr>
              <a:t>to play, discover, have fun with one’s sexuality </a:t>
            </a:r>
          </a:p>
          <a:p>
            <a:endParaRPr lang="en-US" dirty="0"/>
          </a:p>
        </p:txBody>
      </p:sp>
    </p:spTree>
    <p:extLst>
      <p:ext uri="{BB962C8B-B14F-4D97-AF65-F5344CB8AC3E}">
        <p14:creationId xmlns:p14="http://schemas.microsoft.com/office/powerpoint/2010/main" val="452431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solidFill>
                  <a:schemeClr val="tx1"/>
                </a:solidFill>
              </a:rPr>
              <a:t>to sell and buy sex </a:t>
            </a:r>
          </a:p>
          <a:p>
            <a:r>
              <a:rPr lang="en-US" dirty="0">
                <a:solidFill>
                  <a:schemeClr val="tx1"/>
                </a:solidFill>
              </a:rPr>
              <a:t>to differ on the issue of sex </a:t>
            </a:r>
          </a:p>
          <a:p>
            <a:r>
              <a:rPr lang="en-US" dirty="0">
                <a:solidFill>
                  <a:schemeClr val="tx1"/>
                </a:solidFill>
              </a:rPr>
              <a:t>to advertise sexual services </a:t>
            </a:r>
          </a:p>
          <a:p>
            <a:r>
              <a:rPr lang="en-US" dirty="0">
                <a:solidFill>
                  <a:schemeClr val="tx1"/>
                </a:solidFill>
              </a:rPr>
              <a:t>to produce, use and advertise sex objects, and sexually explicit materials </a:t>
            </a:r>
          </a:p>
          <a:p>
            <a:r>
              <a:rPr lang="en-US" dirty="0">
                <a:solidFill>
                  <a:schemeClr val="tx1"/>
                </a:solidFill>
              </a:rPr>
              <a:t>to express oneself without discrimination because one is different </a:t>
            </a:r>
          </a:p>
          <a:p>
            <a:r>
              <a:rPr lang="en-US" dirty="0">
                <a:solidFill>
                  <a:schemeClr val="tx1"/>
                </a:solidFill>
              </a:rPr>
              <a:t>to live a life free of coercion, violation, discrimination based on sexual identity and practices </a:t>
            </a:r>
          </a:p>
          <a:p>
            <a:r>
              <a:rPr lang="en-US" dirty="0">
                <a:solidFill>
                  <a:schemeClr val="tx1"/>
                </a:solidFill>
              </a:rPr>
              <a:t>to experience the unfettered practice of one’s sexuality in all spheres of activity except sexual abuse </a:t>
            </a:r>
          </a:p>
          <a:p>
            <a:r>
              <a:rPr lang="en-US" dirty="0">
                <a:solidFill>
                  <a:schemeClr val="accent3">
                    <a:lumMod val="75000"/>
                  </a:schemeClr>
                </a:solidFill>
              </a:rPr>
              <a:t>to enjoy a positive and affirmative sexuality </a:t>
            </a:r>
          </a:p>
        </p:txBody>
      </p:sp>
    </p:spTree>
    <p:extLst>
      <p:ext uri="{BB962C8B-B14F-4D97-AF65-F5344CB8AC3E}">
        <p14:creationId xmlns:p14="http://schemas.microsoft.com/office/powerpoint/2010/main" val="1810252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9271" y="1524000"/>
            <a:ext cx="6405459" cy="4602163"/>
          </a:xfrm>
        </p:spPr>
      </p:pic>
    </p:spTree>
    <p:extLst>
      <p:ext uri="{BB962C8B-B14F-4D97-AF65-F5344CB8AC3E}">
        <p14:creationId xmlns:p14="http://schemas.microsoft.com/office/powerpoint/2010/main" val="795978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6212" y="1524000"/>
            <a:ext cx="6231577" cy="4602163"/>
          </a:xfrm>
        </p:spPr>
      </p:pic>
    </p:spTree>
    <p:extLst>
      <p:ext uri="{BB962C8B-B14F-4D97-AF65-F5344CB8AC3E}">
        <p14:creationId xmlns:p14="http://schemas.microsoft.com/office/powerpoint/2010/main" val="1704826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143000"/>
            <a:ext cx="6477000" cy="49831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890786"/>
            <a:ext cx="7010400" cy="3487590"/>
          </a:xfrm>
          <a:prstGeom prst="rect">
            <a:avLst/>
          </a:prstGeom>
        </p:spPr>
      </p:pic>
    </p:spTree>
    <p:extLst>
      <p:ext uri="{BB962C8B-B14F-4D97-AF65-F5344CB8AC3E}">
        <p14:creationId xmlns:p14="http://schemas.microsoft.com/office/powerpoint/2010/main" val="130721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1" y="990600"/>
            <a:ext cx="7239000" cy="5135563"/>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19200"/>
            <a:ext cx="6019801" cy="4495800"/>
          </a:xfrm>
          <a:prstGeom prst="rect">
            <a:avLst/>
          </a:prstGeom>
        </p:spPr>
      </p:pic>
    </p:spTree>
    <p:extLst>
      <p:ext uri="{BB962C8B-B14F-4D97-AF65-F5344CB8AC3E}">
        <p14:creationId xmlns:p14="http://schemas.microsoft.com/office/powerpoint/2010/main" val="18329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524000"/>
            <a:ext cx="6324599" cy="4602163"/>
          </a:xfrm>
        </p:spPr>
      </p:pic>
    </p:spTree>
    <p:extLst>
      <p:ext uri="{BB962C8B-B14F-4D97-AF65-F5344CB8AC3E}">
        <p14:creationId xmlns:p14="http://schemas.microsoft.com/office/powerpoint/2010/main" val="1239078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6700"/>
            <a:ext cx="9144000" cy="6310341"/>
          </a:xfrm>
          <a:prstGeom prst="rect">
            <a:avLst/>
          </a:prstGeom>
        </p:spPr>
      </p:pic>
    </p:spTree>
    <p:extLst>
      <p:ext uri="{BB962C8B-B14F-4D97-AF65-F5344CB8AC3E}">
        <p14:creationId xmlns:p14="http://schemas.microsoft.com/office/powerpoint/2010/main" val="1639531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chemeClr val="tx1"/>
                </a:solidFill>
              </a:rPr>
              <a:t>Legal protection</a:t>
            </a:r>
          </a:p>
          <a:p>
            <a:endParaRPr lang="en-US" dirty="0">
              <a:solidFill>
                <a:schemeClr val="tx1"/>
              </a:solidFill>
            </a:endParaRPr>
          </a:p>
          <a:p>
            <a:r>
              <a:rPr lang="en-US" dirty="0">
                <a:solidFill>
                  <a:schemeClr val="tx1"/>
                </a:solidFill>
              </a:rPr>
              <a:t>Social protection</a:t>
            </a:r>
          </a:p>
          <a:p>
            <a:endParaRPr lang="en-US" dirty="0">
              <a:solidFill>
                <a:schemeClr val="tx1"/>
              </a:solidFill>
            </a:endParaRPr>
          </a:p>
          <a:p>
            <a:r>
              <a:rPr lang="en-US" dirty="0">
                <a:solidFill>
                  <a:schemeClr val="tx1"/>
                </a:solidFill>
              </a:rPr>
              <a:t>Occupational protection </a:t>
            </a:r>
          </a:p>
          <a:p>
            <a:endParaRPr lang="en-US" dirty="0">
              <a:solidFill>
                <a:schemeClr val="tx1"/>
              </a:solidFill>
            </a:endParaRPr>
          </a:p>
          <a:p>
            <a:r>
              <a:rPr lang="en-US" dirty="0">
                <a:solidFill>
                  <a:schemeClr val="tx1"/>
                </a:solidFill>
              </a:rPr>
              <a:t>Sexual protection</a:t>
            </a:r>
          </a:p>
        </p:txBody>
      </p:sp>
    </p:spTree>
    <p:extLst>
      <p:ext uri="{BB962C8B-B14F-4D97-AF65-F5344CB8AC3E}">
        <p14:creationId xmlns:p14="http://schemas.microsoft.com/office/powerpoint/2010/main" val="849339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THANK YOU</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1710" y="1524000"/>
            <a:ext cx="6300580" cy="4602163"/>
          </a:xfrm>
        </p:spPr>
      </p:pic>
    </p:spTree>
    <p:extLst>
      <p:ext uri="{BB962C8B-B14F-4D97-AF65-F5344CB8AC3E}">
        <p14:creationId xmlns:p14="http://schemas.microsoft.com/office/powerpoint/2010/main" val="668783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solidFill>
                  <a:schemeClr val="tx1"/>
                </a:solidFill>
              </a:rPr>
              <a:t>The British Government enacted Section 377 of the IPC, based on Victorian morality, to </a:t>
            </a:r>
            <a:r>
              <a:rPr lang="en-US" b="1" dirty="0">
                <a:solidFill>
                  <a:srgbClr val="FF0000"/>
                </a:solidFill>
              </a:rPr>
              <a:t>criminalize </a:t>
            </a:r>
            <a:r>
              <a:rPr lang="en-US" dirty="0">
                <a:solidFill>
                  <a:schemeClr val="tx1"/>
                </a:solidFill>
              </a:rPr>
              <a:t>non-procreative sex</a:t>
            </a:r>
          </a:p>
          <a:p>
            <a:endParaRPr lang="en-US" dirty="0">
              <a:solidFill>
                <a:schemeClr val="tx1"/>
              </a:solidFill>
            </a:endParaRPr>
          </a:p>
        </p:txBody>
      </p:sp>
      <p:sp>
        <p:nvSpPr>
          <p:cNvPr id="4" name="Oval 3"/>
          <p:cNvSpPr/>
          <p:nvPr/>
        </p:nvSpPr>
        <p:spPr>
          <a:xfrm>
            <a:off x="1143000" y="2072481"/>
            <a:ext cx="6858000" cy="3505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 Unnatural offences: </a:t>
            </a:r>
          </a:p>
          <a:p>
            <a:pPr algn="ctr"/>
            <a:r>
              <a:rPr lang="en-US" sz="2000" dirty="0">
                <a:solidFill>
                  <a:schemeClr val="tx1"/>
                </a:solidFill>
              </a:rPr>
              <a:t>Whoever voluntarily has carnal intercourse against the order of nature with any man, woman or animal, shall be punished with imprisonment for life, or with imprisonment of either description for term which may extend to ten years, and shall also be liable to fine. </a:t>
            </a:r>
          </a:p>
        </p:txBody>
      </p:sp>
    </p:spTree>
    <p:extLst>
      <p:ext uri="{BB962C8B-B14F-4D97-AF65-F5344CB8AC3E}">
        <p14:creationId xmlns:p14="http://schemas.microsoft.com/office/powerpoint/2010/main" val="106098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chemeClr val="tx1"/>
                </a:solidFill>
              </a:rPr>
              <a:t>violated the </a:t>
            </a:r>
            <a:r>
              <a:rPr lang="en-US" i="1" dirty="0">
                <a:solidFill>
                  <a:srgbClr val="FF0000"/>
                </a:solidFill>
              </a:rPr>
              <a:t>rights to privacy, to dignity and health, to equality and non- discrimination and to freedom of expression. </a:t>
            </a:r>
          </a:p>
          <a:p>
            <a:r>
              <a:rPr lang="en-US" b="1" spc="600" dirty="0">
                <a:solidFill>
                  <a:schemeClr val="tx1"/>
                </a:solidFill>
              </a:rPr>
              <a:t>The NAZ Foundation</a:t>
            </a:r>
          </a:p>
          <a:p>
            <a:endParaRPr lang="en-US" dirty="0"/>
          </a:p>
        </p:txBody>
      </p:sp>
    </p:spTree>
    <p:extLst>
      <p:ext uri="{BB962C8B-B14F-4D97-AF65-F5344CB8AC3E}">
        <p14:creationId xmlns:p14="http://schemas.microsoft.com/office/powerpoint/2010/main" val="59110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solidFill>
                  <a:schemeClr val="tx1"/>
                </a:solidFill>
              </a:rPr>
              <a:t>Delhi High Court(2nd July 2009) in a landmark judgment, held Section 377 to be </a:t>
            </a:r>
            <a:r>
              <a:rPr lang="en-US" dirty="0" err="1">
                <a:solidFill>
                  <a:schemeClr val="tx1"/>
                </a:solidFill>
              </a:rPr>
              <a:t>violative</a:t>
            </a:r>
            <a:r>
              <a:rPr lang="en-US" dirty="0">
                <a:solidFill>
                  <a:schemeClr val="tx1"/>
                </a:solidFill>
              </a:rPr>
              <a:t> of Articles </a:t>
            </a:r>
            <a:r>
              <a:rPr lang="en-US" dirty="0">
                <a:solidFill>
                  <a:srgbClr val="FF0000"/>
                </a:solidFill>
              </a:rPr>
              <a:t>21, 14 and 15 </a:t>
            </a:r>
            <a:r>
              <a:rPr lang="en-US" dirty="0">
                <a:solidFill>
                  <a:schemeClr val="tx1"/>
                </a:solidFill>
              </a:rPr>
              <a:t>of the Constitution</a:t>
            </a:r>
          </a:p>
          <a:p>
            <a:r>
              <a:rPr lang="en-US" dirty="0">
                <a:solidFill>
                  <a:schemeClr val="tx1"/>
                </a:solidFill>
              </a:rPr>
              <a:t>July, 2009, Chief Justice </a:t>
            </a:r>
            <a:r>
              <a:rPr lang="en-US" dirty="0" err="1">
                <a:solidFill>
                  <a:schemeClr val="tx1"/>
                </a:solidFill>
              </a:rPr>
              <a:t>Ajit</a:t>
            </a:r>
            <a:r>
              <a:rPr lang="en-US" dirty="0">
                <a:solidFill>
                  <a:schemeClr val="tx1"/>
                </a:solidFill>
              </a:rPr>
              <a:t> Prakash Shah and Justice S. </a:t>
            </a:r>
            <a:r>
              <a:rPr lang="en-US" dirty="0" err="1">
                <a:solidFill>
                  <a:schemeClr val="tx1"/>
                </a:solidFill>
              </a:rPr>
              <a:t>Muralidhar</a:t>
            </a:r>
            <a:r>
              <a:rPr lang="en-US" dirty="0">
                <a:solidFill>
                  <a:schemeClr val="tx1"/>
                </a:solidFill>
              </a:rPr>
              <a:t> of the Delhi High Court </a:t>
            </a:r>
            <a:r>
              <a:rPr lang="en-US" dirty="0">
                <a:solidFill>
                  <a:srgbClr val="00B050"/>
                </a:solidFill>
              </a:rPr>
              <a:t>transformed the lives of India’s LGBT citizens</a:t>
            </a:r>
            <a:r>
              <a:rPr lang="en-US" dirty="0">
                <a:solidFill>
                  <a:schemeClr val="tx1"/>
                </a:solidFill>
              </a:rPr>
              <a:t> by their momentous ruling in the </a:t>
            </a:r>
            <a:r>
              <a:rPr lang="en-US" i="1" dirty="0" err="1">
                <a:solidFill>
                  <a:schemeClr val="tx1"/>
                </a:solidFill>
              </a:rPr>
              <a:t>Naz</a:t>
            </a:r>
            <a:r>
              <a:rPr lang="en-US" i="1" dirty="0">
                <a:solidFill>
                  <a:schemeClr val="tx1"/>
                </a:solidFill>
              </a:rPr>
              <a:t> Foundation</a:t>
            </a:r>
            <a:r>
              <a:rPr lang="en-US" dirty="0">
                <a:solidFill>
                  <a:schemeClr val="tx1"/>
                </a:solidFill>
              </a:rPr>
              <a:t> case.</a:t>
            </a:r>
          </a:p>
          <a:p>
            <a:r>
              <a:rPr lang="en-US" dirty="0">
                <a:solidFill>
                  <a:schemeClr val="tx1"/>
                </a:solidFill>
              </a:rPr>
              <a:t>The Supreme Court of India, (December 2013) upheld Section 377 and overturned the judgment of the Delhi High Court</a:t>
            </a:r>
            <a:endParaRPr lang="en-US" dirty="0"/>
          </a:p>
        </p:txBody>
      </p:sp>
    </p:spTree>
    <p:extLst>
      <p:ext uri="{BB962C8B-B14F-4D97-AF65-F5344CB8AC3E}">
        <p14:creationId xmlns:p14="http://schemas.microsoft.com/office/powerpoint/2010/main" val="423981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solidFill>
                  <a:schemeClr val="tx1"/>
                </a:solidFill>
              </a:rPr>
              <a:t>Government seeks clarification from Supreme Court: Sept 11, 2014</a:t>
            </a:r>
          </a:p>
          <a:p>
            <a:r>
              <a:rPr lang="en-US" dirty="0">
                <a:solidFill>
                  <a:schemeClr val="tx1"/>
                </a:solidFill>
              </a:rPr>
              <a:t>Rights of Transgender Persons Bill (2014) moved in </a:t>
            </a:r>
            <a:r>
              <a:rPr lang="en-US" dirty="0" err="1">
                <a:solidFill>
                  <a:schemeClr val="tx1"/>
                </a:solidFill>
              </a:rPr>
              <a:t>Rajya</a:t>
            </a:r>
            <a:r>
              <a:rPr lang="en-US" dirty="0">
                <a:solidFill>
                  <a:schemeClr val="tx1"/>
                </a:solidFill>
              </a:rPr>
              <a:t> Sabha: MP </a:t>
            </a:r>
            <a:r>
              <a:rPr lang="en-US" dirty="0" err="1">
                <a:solidFill>
                  <a:schemeClr val="tx1"/>
                </a:solidFill>
              </a:rPr>
              <a:t>Tiruchi</a:t>
            </a:r>
            <a:r>
              <a:rPr lang="en-US" dirty="0">
                <a:solidFill>
                  <a:schemeClr val="tx1"/>
                </a:solidFill>
              </a:rPr>
              <a:t> Siva </a:t>
            </a:r>
          </a:p>
          <a:p>
            <a:r>
              <a:rPr lang="en-US" dirty="0">
                <a:solidFill>
                  <a:schemeClr val="tx1"/>
                </a:solidFill>
              </a:rPr>
              <a:t>Collated responses by diverse groups to the MSJE 2015 bill Private member (</a:t>
            </a:r>
            <a:r>
              <a:rPr lang="en-US" dirty="0" err="1">
                <a:solidFill>
                  <a:schemeClr val="tx1"/>
                </a:solidFill>
              </a:rPr>
              <a:t>Tiruchi</a:t>
            </a:r>
            <a:r>
              <a:rPr lang="en-US" dirty="0">
                <a:solidFill>
                  <a:schemeClr val="tx1"/>
                </a:solidFill>
              </a:rPr>
              <a:t> Siva) bill (2014) passed in </a:t>
            </a:r>
            <a:r>
              <a:rPr lang="en-US" dirty="0" err="1">
                <a:solidFill>
                  <a:schemeClr val="tx1"/>
                </a:solidFill>
              </a:rPr>
              <a:t>Rajya</a:t>
            </a:r>
            <a:r>
              <a:rPr lang="en-US" dirty="0">
                <a:solidFill>
                  <a:schemeClr val="tx1"/>
                </a:solidFill>
              </a:rPr>
              <a:t> Sabha</a:t>
            </a:r>
          </a:p>
          <a:p>
            <a:r>
              <a:rPr lang="en-US" dirty="0">
                <a:solidFill>
                  <a:schemeClr val="tx1"/>
                </a:solidFill>
              </a:rPr>
              <a:t>MSJE Transgender Rights bill (2015) bill</a:t>
            </a:r>
          </a:p>
          <a:p>
            <a:r>
              <a:rPr lang="en-US" dirty="0" err="1">
                <a:solidFill>
                  <a:schemeClr val="tx1"/>
                </a:solidFill>
              </a:rPr>
              <a:t>Lok</a:t>
            </a:r>
            <a:r>
              <a:rPr lang="en-US" dirty="0">
                <a:solidFill>
                  <a:schemeClr val="tx1"/>
                </a:solidFill>
              </a:rPr>
              <a:t> Sabha Transgender Rights bill (2016) bill</a:t>
            </a:r>
          </a:p>
        </p:txBody>
      </p:sp>
    </p:spTree>
    <p:extLst>
      <p:ext uri="{BB962C8B-B14F-4D97-AF65-F5344CB8AC3E}">
        <p14:creationId xmlns:p14="http://schemas.microsoft.com/office/powerpoint/2010/main" val="25360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solidFill>
                  <a:schemeClr val="tx1"/>
                </a:solidFill>
              </a:rPr>
              <a:t>In 2014, the Supreme Court of India delivered its judgment in </a:t>
            </a:r>
            <a:r>
              <a:rPr lang="en-US" i="1" dirty="0">
                <a:solidFill>
                  <a:schemeClr val="tx1"/>
                </a:solidFill>
              </a:rPr>
              <a:t>National Legal Services Authority v. Union of India</a:t>
            </a:r>
            <a:r>
              <a:rPr lang="en-US" dirty="0">
                <a:solidFill>
                  <a:schemeClr val="tx1"/>
                </a:solidFill>
              </a:rPr>
              <a:t> (also known as, </a:t>
            </a:r>
            <a:r>
              <a:rPr lang="en-US" i="1" dirty="0">
                <a:solidFill>
                  <a:schemeClr val="tx1"/>
                </a:solidFill>
              </a:rPr>
              <a:t>NALSA v. UOI</a:t>
            </a:r>
            <a:r>
              <a:rPr lang="en-US" dirty="0">
                <a:solidFill>
                  <a:schemeClr val="tx1"/>
                </a:solidFill>
              </a:rPr>
              <a:t>),</a:t>
            </a:r>
          </a:p>
          <a:p>
            <a:endParaRPr lang="en-US" dirty="0">
              <a:solidFill>
                <a:schemeClr val="tx1"/>
              </a:solidFill>
            </a:endParaRPr>
          </a:p>
          <a:p>
            <a:r>
              <a:rPr lang="en-US" dirty="0">
                <a:solidFill>
                  <a:schemeClr val="tx1"/>
                </a:solidFill>
              </a:rPr>
              <a:t>The 2014 judicial mandate stands backed by the judgments of the Supreme Court in </a:t>
            </a:r>
            <a:r>
              <a:rPr lang="en-US" i="1" dirty="0">
                <a:solidFill>
                  <a:schemeClr val="tx1"/>
                </a:solidFill>
                <a:hlinkClick r:id="rId2" tooltip="Justice K. S. Puttaswamy (Retd.) and Anr. vs Union Of India And Ors."/>
              </a:rPr>
              <a:t>Justice K. S. Puttaswamy (Retd.) and anr. v. Union of India and ors.</a:t>
            </a:r>
            <a:r>
              <a:rPr lang="en-US" dirty="0">
                <a:solidFill>
                  <a:schemeClr val="tx1"/>
                </a:solidFill>
              </a:rPr>
              <a:t> (2017) and </a:t>
            </a:r>
            <a:r>
              <a:rPr lang="en-US" i="1" dirty="0">
                <a:solidFill>
                  <a:schemeClr val="tx1"/>
                </a:solidFill>
                <a:hlinkClick r:id="rId3" tooltip="Navtej Singh Johar v. Union of India"/>
              </a:rPr>
              <a:t>Navtej Singh Johar v. Union of India</a:t>
            </a:r>
            <a:r>
              <a:rPr lang="en-US" dirty="0">
                <a:solidFill>
                  <a:schemeClr val="tx1"/>
                </a:solidFill>
              </a:rPr>
              <a:t> (2018)</a:t>
            </a:r>
          </a:p>
        </p:txBody>
      </p:sp>
    </p:spTree>
    <p:extLst>
      <p:ext uri="{BB962C8B-B14F-4D97-AF65-F5344CB8AC3E}">
        <p14:creationId xmlns:p14="http://schemas.microsoft.com/office/powerpoint/2010/main" val="250319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Social terms/tags</a:t>
            </a:r>
          </a:p>
        </p:txBody>
      </p:sp>
      <p:sp>
        <p:nvSpPr>
          <p:cNvPr id="3" name="Content Placeholder 2"/>
          <p:cNvSpPr>
            <a:spLocks noGrp="1"/>
          </p:cNvSpPr>
          <p:nvPr>
            <p:ph idx="1"/>
          </p:nvPr>
        </p:nvSpPr>
        <p:spPr/>
        <p:txBody>
          <a:bodyPr/>
          <a:lstStyle/>
          <a:p>
            <a:r>
              <a:rPr lang="en-US" dirty="0" err="1">
                <a:solidFill>
                  <a:schemeClr val="tx1"/>
                </a:solidFill>
              </a:rPr>
              <a:t>Hizra</a:t>
            </a:r>
            <a:endParaRPr lang="en-US" dirty="0">
              <a:solidFill>
                <a:schemeClr val="tx1"/>
              </a:solidFill>
            </a:endParaRPr>
          </a:p>
          <a:p>
            <a:r>
              <a:rPr lang="en-US" dirty="0" err="1">
                <a:solidFill>
                  <a:schemeClr val="tx1"/>
                </a:solidFill>
              </a:rPr>
              <a:t>Kinnar</a:t>
            </a:r>
            <a:endParaRPr lang="en-US" dirty="0">
              <a:solidFill>
                <a:schemeClr val="tx1"/>
              </a:solidFill>
            </a:endParaRPr>
          </a:p>
          <a:p>
            <a:r>
              <a:rPr lang="en-US" dirty="0" err="1">
                <a:solidFill>
                  <a:schemeClr val="tx1"/>
                </a:solidFill>
              </a:rPr>
              <a:t>Aravani</a:t>
            </a:r>
            <a:r>
              <a:rPr lang="en-US" dirty="0">
                <a:solidFill>
                  <a:schemeClr val="tx1"/>
                </a:solidFill>
              </a:rPr>
              <a:t> </a:t>
            </a:r>
          </a:p>
          <a:p>
            <a:r>
              <a:rPr lang="en-US" dirty="0" err="1">
                <a:solidFill>
                  <a:schemeClr val="tx1"/>
                </a:solidFill>
              </a:rPr>
              <a:t>Kothi</a:t>
            </a:r>
            <a:endParaRPr lang="en-US" dirty="0">
              <a:solidFill>
                <a:schemeClr val="tx1"/>
              </a:solidFill>
            </a:endParaRPr>
          </a:p>
          <a:p>
            <a:r>
              <a:rPr lang="en-US" dirty="0">
                <a:solidFill>
                  <a:schemeClr val="tx1"/>
                </a:solidFill>
              </a:rPr>
              <a:t>Shiv-</a:t>
            </a:r>
            <a:r>
              <a:rPr lang="en-US" dirty="0" err="1">
                <a:solidFill>
                  <a:schemeClr val="tx1"/>
                </a:solidFill>
              </a:rPr>
              <a:t>shakthis</a:t>
            </a:r>
            <a:r>
              <a:rPr lang="en-US" dirty="0">
                <a:solidFill>
                  <a:schemeClr val="tx1"/>
                </a:solidFill>
              </a:rPr>
              <a:t> </a:t>
            </a:r>
          </a:p>
          <a:p>
            <a:r>
              <a:rPr lang="en-US" dirty="0" err="1">
                <a:solidFill>
                  <a:schemeClr val="tx1"/>
                </a:solidFill>
              </a:rPr>
              <a:t>Jogti</a:t>
            </a:r>
            <a:r>
              <a:rPr lang="en-US" dirty="0">
                <a:solidFill>
                  <a:schemeClr val="tx1"/>
                </a:solidFill>
              </a:rPr>
              <a:t>/</a:t>
            </a:r>
            <a:r>
              <a:rPr lang="en-US" dirty="0" err="1">
                <a:solidFill>
                  <a:schemeClr val="tx1"/>
                </a:solidFill>
              </a:rPr>
              <a:t>Jogtas</a:t>
            </a:r>
            <a:r>
              <a:rPr lang="en-US" dirty="0">
                <a:solidFill>
                  <a:schemeClr val="tx1"/>
                </a:solidFill>
              </a:rPr>
              <a:t> and </a:t>
            </a:r>
            <a:r>
              <a:rPr lang="en-US" dirty="0" err="1">
                <a:solidFill>
                  <a:schemeClr val="tx1"/>
                </a:solidFill>
              </a:rPr>
              <a:t>Jogappas</a:t>
            </a:r>
            <a:r>
              <a:rPr lang="en-US" dirty="0">
                <a:solidFill>
                  <a:schemeClr val="tx1"/>
                </a:solidFill>
              </a:rPr>
              <a:t> </a:t>
            </a:r>
          </a:p>
        </p:txBody>
      </p:sp>
    </p:spTree>
    <p:extLst>
      <p:ext uri="{BB962C8B-B14F-4D97-AF65-F5344CB8AC3E}">
        <p14:creationId xmlns:p14="http://schemas.microsoft.com/office/powerpoint/2010/main" val="20094008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11723</TotalTime>
  <Words>759</Words>
  <Application>Microsoft Office PowerPoint</Application>
  <PresentationFormat>On-screen Show (4:3)</PresentationFormat>
  <Paragraphs>109</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Apple Chancery</vt:lpstr>
      <vt:lpstr>Arial</vt:lpstr>
      <vt:lpstr>Arial Black</vt:lpstr>
      <vt:lpstr>Calibri</vt:lpstr>
      <vt:lpstr>Office Theme</vt:lpstr>
      <vt:lpstr>PROTECTIONS FOR LGBTQ IN INDIA   WHERE ARE WE AFTER 2019 ??</vt:lpstr>
      <vt:lpstr>Objectives</vt:lpstr>
      <vt:lpstr>PowerPoint Presentation</vt:lpstr>
      <vt:lpstr>PowerPoint Presentation</vt:lpstr>
      <vt:lpstr>PowerPoint Presentation</vt:lpstr>
      <vt:lpstr>PowerPoint Presentation</vt:lpstr>
      <vt:lpstr>PowerPoint Presentation</vt:lpstr>
      <vt:lpstr>PowerPoint Presentation</vt:lpstr>
      <vt:lpstr>Social terms/tags</vt:lpstr>
      <vt:lpstr>Movies: then and now</vt:lpstr>
      <vt:lpstr>PowerPoint Presentation</vt:lpstr>
      <vt:lpstr>PowerPoint Presentation</vt:lpstr>
      <vt:lpstr>PowerPoint Presentation</vt:lpstr>
      <vt:lpstr>Occupational protection</vt:lpstr>
      <vt:lpstr>PowerPoint Presentation</vt:lpstr>
      <vt:lpstr>Work at state levels</vt:lpstr>
      <vt:lpstr> Kerala  </vt:lpstr>
      <vt:lpstr>Karnataka </vt:lpstr>
      <vt:lpstr>Odisha </vt:lpstr>
      <vt:lpstr>Chhattisgarh </vt:lpstr>
      <vt:lpstr>What are Sexual Rights? </vt:lpstr>
      <vt:lpstr>sexual rights as the rights of all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Harsavardhan Nayak</cp:lastModifiedBy>
  <cp:revision>106</cp:revision>
  <dcterms:created xsi:type="dcterms:W3CDTF">2006-08-16T00:00:00Z</dcterms:created>
  <dcterms:modified xsi:type="dcterms:W3CDTF">2019-11-02T08:26:09Z</dcterms:modified>
</cp:coreProperties>
</file>